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sldIdLst>
    <p:sldId id="257" r:id="rId2"/>
    <p:sldId id="277" r:id="rId3"/>
    <p:sldId id="258" r:id="rId4"/>
    <p:sldId id="259" r:id="rId5"/>
    <p:sldId id="285" r:id="rId6"/>
    <p:sldId id="268" r:id="rId7"/>
    <p:sldId id="274" r:id="rId8"/>
    <p:sldId id="271" r:id="rId9"/>
    <p:sldId id="275" r:id="rId10"/>
    <p:sldId id="260" r:id="rId11"/>
    <p:sldId id="261" r:id="rId12"/>
    <p:sldId id="262" r:id="rId13"/>
    <p:sldId id="265" r:id="rId14"/>
    <p:sldId id="266" r:id="rId15"/>
    <p:sldId id="278" r:id="rId16"/>
    <p:sldId id="267" r:id="rId17"/>
    <p:sldId id="279" r:id="rId18"/>
    <p:sldId id="280" r:id="rId19"/>
    <p:sldId id="272" r:id="rId20"/>
    <p:sldId id="282" r:id="rId21"/>
    <p:sldId id="283" r:id="rId22"/>
    <p:sldId id="284" r:id="rId23"/>
    <p:sldId id="263" r:id="rId24"/>
    <p:sldId id="281" r:id="rId25"/>
    <p:sldId id="273" r:id="rId2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92" d="100"/>
          <a:sy n="92" d="100"/>
        </p:scale>
        <p:origin x="10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10/24/2023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10/24/2023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10/24/2023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10/24/2023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10/24/2023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10/24/2023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10/24/2023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10/24/2023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10/24/2023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10/24/2023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10/24/2023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10/24/2023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penn@andersondodson.com" TargetMode="External"/><Relationship Id="rId2" Type="http://schemas.openxmlformats.org/officeDocument/2006/relationships/hyperlink" Target="http://www.newleaf.family/"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8000" dirty="0"/>
              <a:t>How to </a:t>
            </a:r>
            <a:r>
              <a:rPr lang="en-US" dirty="0"/>
              <a:t>File A TPO/</a:t>
            </a:r>
            <a:r>
              <a:rPr lang="en-US" sz="8000" dirty="0"/>
              <a:t>PPO</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fontScale="70000" lnSpcReduction="20000"/>
          </a:bodyPr>
          <a:lstStyle/>
          <a:p>
            <a:r>
              <a:rPr lang="en-US" sz="2400" dirty="0">
                <a:solidFill>
                  <a:schemeClr val="tx1">
                    <a:lumMod val="85000"/>
                    <a:lumOff val="15000"/>
                  </a:schemeClr>
                </a:solidFill>
                <a:latin typeface="+mj-lt"/>
              </a:rPr>
              <a:t>Shelly Dill, Esq. </a:t>
            </a:r>
          </a:p>
          <a:p>
            <a:r>
              <a:rPr lang="en-US" dirty="0">
                <a:solidFill>
                  <a:schemeClr val="tx1">
                    <a:lumMod val="85000"/>
                    <a:lumOff val="15000"/>
                  </a:schemeClr>
                </a:solidFill>
                <a:latin typeface="+mj-lt"/>
              </a:rPr>
              <a:t>Senior Attorney, New Leaf Family Law</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32046-2ECC-438B-9AC3-081EEA494FC7}"/>
              </a:ext>
            </a:extLst>
          </p:cNvPr>
          <p:cNvSpPr>
            <a:spLocks noGrp="1"/>
          </p:cNvSpPr>
          <p:nvPr>
            <p:ph type="title"/>
          </p:nvPr>
        </p:nvSpPr>
        <p:spPr/>
        <p:txBody>
          <a:bodyPr/>
          <a:lstStyle/>
          <a:p>
            <a:pPr algn="ctr"/>
            <a:r>
              <a:rPr lang="en-US" dirty="0"/>
              <a:t>Work Within the System:</a:t>
            </a:r>
          </a:p>
        </p:txBody>
      </p:sp>
      <p:sp>
        <p:nvSpPr>
          <p:cNvPr id="3" name="Content Placeholder 2">
            <a:extLst>
              <a:ext uri="{FF2B5EF4-FFF2-40B4-BE49-F238E27FC236}">
                <a16:creationId xmlns:a16="http://schemas.microsoft.com/office/drawing/2014/main" id="{F694DB6C-9303-4C34-AD1B-5E0FCA48203D}"/>
              </a:ext>
            </a:extLst>
          </p:cNvPr>
          <p:cNvSpPr>
            <a:spLocks noGrp="1"/>
          </p:cNvSpPr>
          <p:nvPr>
            <p:ph idx="1"/>
          </p:nvPr>
        </p:nvSpPr>
        <p:spPr/>
        <p:txBody>
          <a:bodyPr>
            <a:normAutofit fontScale="70000" lnSpcReduction="20000"/>
          </a:bodyPr>
          <a:lstStyle/>
          <a:p>
            <a:pPr>
              <a:buFont typeface="Wingdings" panose="05000000000000000000" pitchFamily="2" charset="2"/>
              <a:buChar char="§"/>
            </a:pPr>
            <a:r>
              <a:rPr lang="en-US" sz="4000" dirty="0">
                <a:latin typeface="+mj-lt"/>
              </a:rPr>
              <a:t>Use Advocates such as Project Safeguard, Rose </a:t>
            </a:r>
            <a:r>
              <a:rPr lang="en-US" sz="4000" dirty="0" err="1">
                <a:latin typeface="+mj-lt"/>
              </a:rPr>
              <a:t>Andom</a:t>
            </a:r>
            <a:r>
              <a:rPr lang="en-US" sz="4000" dirty="0">
                <a:latin typeface="+mj-lt"/>
              </a:rPr>
              <a:t> Center, Justice and Mercy Legal Aid Center </a:t>
            </a:r>
          </a:p>
          <a:p>
            <a:pPr>
              <a:buFont typeface="Wingdings" panose="05000000000000000000" pitchFamily="2" charset="2"/>
              <a:buChar char="§"/>
            </a:pPr>
            <a:r>
              <a:rPr lang="en-US" sz="4000" dirty="0">
                <a:latin typeface="+mj-lt"/>
              </a:rPr>
              <a:t>Ask the Agency you are working with if you need help</a:t>
            </a:r>
          </a:p>
          <a:p>
            <a:pPr>
              <a:buFont typeface="Wingdings" panose="05000000000000000000" pitchFamily="2" charset="2"/>
              <a:buChar char="§"/>
            </a:pPr>
            <a:r>
              <a:rPr lang="en-US" sz="4000" dirty="0">
                <a:latin typeface="+mj-lt"/>
              </a:rPr>
              <a:t>Have a lawyer if possible</a:t>
            </a:r>
          </a:p>
          <a:p>
            <a:pPr>
              <a:buFont typeface="Wingdings" panose="05000000000000000000" pitchFamily="2" charset="2"/>
              <a:buChar char="§"/>
            </a:pPr>
            <a:r>
              <a:rPr lang="en-US" sz="4000" dirty="0">
                <a:latin typeface="+mj-lt"/>
              </a:rPr>
              <a:t>Develop a healthy respect for the judges and their clerks </a:t>
            </a:r>
          </a:p>
          <a:p>
            <a:pPr>
              <a:buFont typeface="Wingdings" panose="05000000000000000000" pitchFamily="2" charset="2"/>
              <a:buChar char="§"/>
            </a:pPr>
            <a:r>
              <a:rPr lang="en-US" sz="4000" dirty="0">
                <a:latin typeface="+mj-lt"/>
              </a:rPr>
              <a:t>Dignity and Courtesy with everyone</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3133980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CBE6C-3E91-4A3D-9B72-AD230BE36911}"/>
              </a:ext>
            </a:extLst>
          </p:cNvPr>
          <p:cNvSpPr>
            <a:spLocks noGrp="1"/>
          </p:cNvSpPr>
          <p:nvPr>
            <p:ph type="title"/>
          </p:nvPr>
        </p:nvSpPr>
        <p:spPr/>
        <p:txBody>
          <a:bodyPr/>
          <a:lstStyle/>
          <a:p>
            <a:pPr algn="ctr"/>
            <a:r>
              <a:rPr lang="en-US" dirty="0"/>
              <a:t>Be Prepared: Self Care</a:t>
            </a:r>
          </a:p>
        </p:txBody>
      </p:sp>
      <p:sp>
        <p:nvSpPr>
          <p:cNvPr id="3" name="Content Placeholder 2">
            <a:extLst>
              <a:ext uri="{FF2B5EF4-FFF2-40B4-BE49-F238E27FC236}">
                <a16:creationId xmlns:a16="http://schemas.microsoft.com/office/drawing/2014/main" id="{85C5296E-8C2B-43B3-BF7C-8F0825AAE04F}"/>
              </a:ext>
            </a:extLst>
          </p:cNvPr>
          <p:cNvSpPr>
            <a:spLocks noGrp="1"/>
          </p:cNvSpPr>
          <p:nvPr>
            <p:ph idx="1"/>
          </p:nvPr>
        </p:nvSpPr>
        <p:spPr/>
        <p:txBody>
          <a:bodyPr>
            <a:noAutofit/>
          </a:bodyPr>
          <a:lstStyle/>
          <a:p>
            <a:pPr>
              <a:buFont typeface="Wingdings" panose="05000000000000000000" pitchFamily="2" charset="2"/>
              <a:buChar char="§"/>
            </a:pPr>
            <a:r>
              <a:rPr lang="en-US" sz="2800" dirty="0">
                <a:latin typeface="+mj-lt"/>
              </a:rPr>
              <a:t>Tough situations</a:t>
            </a:r>
          </a:p>
          <a:p>
            <a:pPr>
              <a:buFont typeface="Wingdings" panose="05000000000000000000" pitchFamily="2" charset="2"/>
              <a:buChar char="§"/>
            </a:pPr>
            <a:r>
              <a:rPr lang="en-US" sz="2800" dirty="0">
                <a:latin typeface="+mj-lt"/>
              </a:rPr>
              <a:t>Crisis &amp; Memory</a:t>
            </a:r>
          </a:p>
          <a:p>
            <a:pPr>
              <a:buFont typeface="Wingdings" panose="05000000000000000000" pitchFamily="2" charset="2"/>
              <a:buChar char="§"/>
            </a:pPr>
            <a:r>
              <a:rPr lang="en-US" sz="2800" dirty="0">
                <a:latin typeface="+mj-lt"/>
              </a:rPr>
              <a:t>Be willing to go the extra mile for yourself- take the afternoon off </a:t>
            </a:r>
          </a:p>
          <a:p>
            <a:pPr>
              <a:buFont typeface="Wingdings" panose="05000000000000000000" pitchFamily="2" charset="2"/>
              <a:buChar char="§"/>
            </a:pPr>
            <a:r>
              <a:rPr lang="en-US" sz="2800" dirty="0">
                <a:latin typeface="+mj-lt"/>
              </a:rPr>
              <a:t>Have good boundaries (time, telephone, texts)</a:t>
            </a:r>
          </a:p>
          <a:p>
            <a:pPr>
              <a:buFont typeface="Wingdings" panose="05000000000000000000" pitchFamily="2" charset="2"/>
              <a:buChar char="§"/>
            </a:pPr>
            <a:r>
              <a:rPr lang="en-US" sz="2800" dirty="0">
                <a:latin typeface="+mj-lt"/>
              </a:rPr>
              <a:t>Be willing to say No</a:t>
            </a:r>
          </a:p>
        </p:txBody>
      </p:sp>
    </p:spTree>
    <p:extLst>
      <p:ext uri="{BB962C8B-B14F-4D97-AF65-F5344CB8AC3E}">
        <p14:creationId xmlns:p14="http://schemas.microsoft.com/office/powerpoint/2010/main" val="4047892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40B0B-2DB2-49A6-8AD9-45D74DE0F826}"/>
              </a:ext>
            </a:extLst>
          </p:cNvPr>
          <p:cNvSpPr>
            <a:spLocks noGrp="1"/>
          </p:cNvSpPr>
          <p:nvPr>
            <p:ph type="title"/>
          </p:nvPr>
        </p:nvSpPr>
        <p:spPr/>
        <p:txBody>
          <a:bodyPr/>
          <a:lstStyle/>
          <a:p>
            <a:pPr algn="ctr"/>
            <a:r>
              <a:rPr lang="en-US" dirty="0"/>
              <a:t>Be Prepared: Time  </a:t>
            </a:r>
          </a:p>
        </p:txBody>
      </p:sp>
      <p:sp>
        <p:nvSpPr>
          <p:cNvPr id="3" name="Content Placeholder 2">
            <a:extLst>
              <a:ext uri="{FF2B5EF4-FFF2-40B4-BE49-F238E27FC236}">
                <a16:creationId xmlns:a16="http://schemas.microsoft.com/office/drawing/2014/main" id="{6E761FE7-736E-4395-B18D-593BACECAC09}"/>
              </a:ext>
            </a:extLst>
          </p:cNvPr>
          <p:cNvSpPr>
            <a:spLocks noGrp="1"/>
          </p:cNvSpPr>
          <p:nvPr>
            <p:ph idx="1"/>
          </p:nvPr>
        </p:nvSpPr>
        <p:spPr/>
        <p:txBody>
          <a:bodyPr>
            <a:normAutofit/>
          </a:bodyPr>
          <a:lstStyle/>
          <a:p>
            <a:pPr>
              <a:buFont typeface="Wingdings" panose="05000000000000000000" pitchFamily="2" charset="2"/>
              <a:buChar char="§"/>
            </a:pPr>
            <a:r>
              <a:rPr lang="en-US" sz="3200" dirty="0">
                <a:latin typeface="+mj-lt"/>
              </a:rPr>
              <a:t>Make sure you are on time to court- do not overschedule</a:t>
            </a:r>
          </a:p>
          <a:p>
            <a:pPr>
              <a:buFont typeface="Wingdings" panose="05000000000000000000" pitchFamily="2" charset="2"/>
              <a:buChar char="§"/>
            </a:pPr>
            <a:r>
              <a:rPr lang="en-US" sz="3200" dirty="0">
                <a:latin typeface="+mj-lt"/>
              </a:rPr>
              <a:t>Make sure you know how much time you are likely to have to present your case-before you start! </a:t>
            </a:r>
          </a:p>
          <a:p>
            <a:pPr>
              <a:buFont typeface="Wingdings" panose="05000000000000000000" pitchFamily="2" charset="2"/>
              <a:buChar char="§"/>
            </a:pPr>
            <a:r>
              <a:rPr lang="en-US" sz="3200" dirty="0">
                <a:latin typeface="+mj-lt"/>
              </a:rPr>
              <a:t>Be prepared to go first and have the burden</a:t>
            </a:r>
          </a:p>
        </p:txBody>
      </p:sp>
    </p:spTree>
    <p:extLst>
      <p:ext uri="{BB962C8B-B14F-4D97-AF65-F5344CB8AC3E}">
        <p14:creationId xmlns:p14="http://schemas.microsoft.com/office/powerpoint/2010/main" val="3605133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1AD20-0EBE-4FB8-8DA7-49DC18057BF5}"/>
              </a:ext>
            </a:extLst>
          </p:cNvPr>
          <p:cNvSpPr>
            <a:spLocks noGrp="1"/>
          </p:cNvSpPr>
          <p:nvPr>
            <p:ph type="title"/>
          </p:nvPr>
        </p:nvSpPr>
        <p:spPr/>
        <p:txBody>
          <a:bodyPr/>
          <a:lstStyle/>
          <a:p>
            <a:pPr algn="ctr"/>
            <a:r>
              <a:rPr lang="en-US" dirty="0"/>
              <a:t>Be Prepared: Winning</a:t>
            </a:r>
          </a:p>
        </p:txBody>
      </p:sp>
      <p:sp>
        <p:nvSpPr>
          <p:cNvPr id="3" name="Content Placeholder 2">
            <a:extLst>
              <a:ext uri="{FF2B5EF4-FFF2-40B4-BE49-F238E27FC236}">
                <a16:creationId xmlns:a16="http://schemas.microsoft.com/office/drawing/2014/main" id="{0162512E-F68C-403D-A1C9-AFEB0D56A9E4}"/>
              </a:ext>
            </a:extLst>
          </p:cNvPr>
          <p:cNvSpPr>
            <a:spLocks noGrp="1"/>
          </p:cNvSpPr>
          <p:nvPr>
            <p:ph idx="1"/>
          </p:nvPr>
        </p:nvSpPr>
        <p:spPr>
          <a:xfrm>
            <a:off x="1097280" y="2108201"/>
            <a:ext cx="10058400" cy="4114799"/>
          </a:xfrm>
        </p:spPr>
        <p:txBody>
          <a:bodyPr>
            <a:normAutofit/>
          </a:bodyPr>
          <a:lstStyle/>
          <a:p>
            <a:pPr>
              <a:buFont typeface="Wingdings" panose="05000000000000000000" pitchFamily="2" charset="2"/>
              <a:buChar char="§"/>
            </a:pPr>
            <a:r>
              <a:rPr lang="en-US" sz="2400" dirty="0">
                <a:latin typeface="+mj-lt"/>
              </a:rPr>
              <a:t>Make sure you have your evidence (4 copies, labeled, with a device for any electronic recording)</a:t>
            </a:r>
          </a:p>
          <a:p>
            <a:pPr>
              <a:buFont typeface="Wingdings" panose="05000000000000000000" pitchFamily="2" charset="2"/>
              <a:buChar char="§"/>
            </a:pPr>
            <a:r>
              <a:rPr lang="en-US" sz="2400" dirty="0">
                <a:latin typeface="+mj-lt"/>
              </a:rPr>
              <a:t>Types of evidence.  Good versus bad evidence.</a:t>
            </a:r>
          </a:p>
          <a:p>
            <a:pPr>
              <a:buFont typeface="Wingdings" panose="05000000000000000000" pitchFamily="2" charset="2"/>
              <a:buChar char="§"/>
            </a:pPr>
            <a:r>
              <a:rPr lang="en-US" sz="2400" dirty="0">
                <a:latin typeface="+mj-lt"/>
              </a:rPr>
              <a:t>Make sure you tell a good story</a:t>
            </a:r>
          </a:p>
          <a:p>
            <a:pPr>
              <a:buFont typeface="Wingdings" panose="05000000000000000000" pitchFamily="2" charset="2"/>
              <a:buChar char="§"/>
            </a:pPr>
            <a:r>
              <a:rPr lang="en-US" sz="2400" dirty="0">
                <a:latin typeface="+mj-lt"/>
              </a:rPr>
              <a:t>6 different outcomes all litigants need to understand</a:t>
            </a:r>
          </a:p>
          <a:p>
            <a:pPr>
              <a:buFont typeface="Wingdings" panose="05000000000000000000" pitchFamily="2" charset="2"/>
              <a:buChar char="§"/>
            </a:pPr>
            <a:r>
              <a:rPr lang="en-US" sz="2400" dirty="0">
                <a:latin typeface="+mj-lt"/>
              </a:rPr>
              <a:t>Decide what is a win for you.</a:t>
            </a:r>
          </a:p>
        </p:txBody>
      </p:sp>
    </p:spTree>
    <p:extLst>
      <p:ext uri="{BB962C8B-B14F-4D97-AF65-F5344CB8AC3E}">
        <p14:creationId xmlns:p14="http://schemas.microsoft.com/office/powerpoint/2010/main" val="3533509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3C770-8CD4-4179-8E74-836F032FF25F}"/>
              </a:ext>
            </a:extLst>
          </p:cNvPr>
          <p:cNvSpPr>
            <a:spLocks noGrp="1"/>
          </p:cNvSpPr>
          <p:nvPr>
            <p:ph type="title"/>
          </p:nvPr>
        </p:nvSpPr>
        <p:spPr/>
        <p:txBody>
          <a:bodyPr/>
          <a:lstStyle/>
          <a:p>
            <a:r>
              <a:rPr lang="en-US" dirty="0"/>
              <a:t>2 Prongs That Must Be Proven at a PPO Hearing: </a:t>
            </a:r>
          </a:p>
        </p:txBody>
      </p:sp>
      <p:sp>
        <p:nvSpPr>
          <p:cNvPr id="3" name="Content Placeholder 2">
            <a:extLst>
              <a:ext uri="{FF2B5EF4-FFF2-40B4-BE49-F238E27FC236}">
                <a16:creationId xmlns:a16="http://schemas.microsoft.com/office/drawing/2014/main" id="{E0314842-AF3C-4472-A69A-053AD376C9CF}"/>
              </a:ext>
            </a:extLst>
          </p:cNvPr>
          <p:cNvSpPr>
            <a:spLocks noGrp="1"/>
          </p:cNvSpPr>
          <p:nvPr>
            <p:ph sz="half" idx="1"/>
          </p:nvPr>
        </p:nvSpPr>
        <p:spPr/>
        <p:txBody>
          <a:bodyPr>
            <a:normAutofit fontScale="92500"/>
          </a:bodyPr>
          <a:lstStyle/>
          <a:p>
            <a:r>
              <a:rPr lang="en-US" sz="5400" dirty="0">
                <a:latin typeface="+mj-lt"/>
              </a:rPr>
              <a:t>An act or acts occurred that are prohibited </a:t>
            </a:r>
          </a:p>
          <a:p>
            <a:endParaRPr lang="en-US" sz="5400" dirty="0"/>
          </a:p>
          <a:p>
            <a:endParaRPr lang="en-US" dirty="0"/>
          </a:p>
        </p:txBody>
      </p:sp>
      <p:sp>
        <p:nvSpPr>
          <p:cNvPr id="4" name="Content Placeholder 3">
            <a:extLst>
              <a:ext uri="{FF2B5EF4-FFF2-40B4-BE49-F238E27FC236}">
                <a16:creationId xmlns:a16="http://schemas.microsoft.com/office/drawing/2014/main" id="{079671AE-0B07-46D8-8E79-DD5180F65681}"/>
              </a:ext>
            </a:extLst>
          </p:cNvPr>
          <p:cNvSpPr>
            <a:spLocks noGrp="1"/>
          </p:cNvSpPr>
          <p:nvPr>
            <p:ph sz="half" idx="2"/>
          </p:nvPr>
        </p:nvSpPr>
        <p:spPr/>
        <p:txBody>
          <a:bodyPr>
            <a:normAutofit fontScale="92500"/>
          </a:bodyPr>
          <a:lstStyle/>
          <a:p>
            <a:r>
              <a:rPr lang="en-US" sz="5400" dirty="0">
                <a:latin typeface="+mj-lt"/>
              </a:rPr>
              <a:t>Unless a PPO issues such acts are likely to continue</a:t>
            </a:r>
          </a:p>
        </p:txBody>
      </p:sp>
    </p:spTree>
    <p:extLst>
      <p:ext uri="{BB962C8B-B14F-4D97-AF65-F5344CB8AC3E}">
        <p14:creationId xmlns:p14="http://schemas.microsoft.com/office/powerpoint/2010/main" val="2169796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C7A0A-E5BA-481A-B935-EBB5FA90706C}"/>
              </a:ext>
            </a:extLst>
          </p:cNvPr>
          <p:cNvSpPr>
            <a:spLocks noGrp="1"/>
          </p:cNvSpPr>
          <p:nvPr>
            <p:ph type="ctrTitle"/>
          </p:nvPr>
        </p:nvSpPr>
        <p:spPr>
          <a:xfrm>
            <a:off x="1097280" y="1961322"/>
            <a:ext cx="10058400" cy="1467678"/>
          </a:xfrm>
        </p:spPr>
        <p:txBody>
          <a:bodyPr/>
          <a:lstStyle/>
          <a:p>
            <a:pPr algn="ctr"/>
            <a:r>
              <a:rPr lang="en-US" dirty="0"/>
              <a:t>What is Abuse?</a:t>
            </a:r>
          </a:p>
        </p:txBody>
      </p:sp>
      <p:sp>
        <p:nvSpPr>
          <p:cNvPr id="3" name="Subtitle 2">
            <a:extLst>
              <a:ext uri="{FF2B5EF4-FFF2-40B4-BE49-F238E27FC236}">
                <a16:creationId xmlns:a16="http://schemas.microsoft.com/office/drawing/2014/main" id="{033C29B2-022E-4E38-A9A3-F1DF5C19749C}"/>
              </a:ext>
            </a:extLst>
          </p:cNvPr>
          <p:cNvSpPr>
            <a:spLocks noGrp="1"/>
          </p:cNvSpPr>
          <p:nvPr>
            <p:ph type="subTitle" idx="1"/>
          </p:nvPr>
        </p:nvSpPr>
        <p:spPr/>
        <p:txBody>
          <a:bodyPr>
            <a:normAutofit fontScale="62500" lnSpcReduction="20000"/>
          </a:bodyPr>
          <a:lstStyle/>
          <a:p>
            <a:r>
              <a:rPr lang="en-US" dirty="0"/>
              <a:t>Physical abuse			Emotional abuse	economic abuse</a:t>
            </a:r>
          </a:p>
          <a:p>
            <a:r>
              <a:rPr lang="en-US" dirty="0"/>
              <a:t>Intimidation, threats, minimization, denial &amp; blame	control &amp; overprotection</a:t>
            </a:r>
          </a:p>
          <a:p>
            <a:r>
              <a:rPr lang="en-US" dirty="0"/>
              <a:t>Sexual abuse	isolation	using the children	domestic violence</a:t>
            </a:r>
          </a:p>
        </p:txBody>
      </p:sp>
    </p:spTree>
    <p:extLst>
      <p:ext uri="{BB962C8B-B14F-4D97-AF65-F5344CB8AC3E}">
        <p14:creationId xmlns:p14="http://schemas.microsoft.com/office/powerpoint/2010/main" val="1420110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F7C13A-2D70-4504-8322-D66CAF30AE1E}"/>
              </a:ext>
            </a:extLst>
          </p:cNvPr>
          <p:cNvSpPr>
            <a:spLocks noGrp="1"/>
          </p:cNvSpPr>
          <p:nvPr>
            <p:ph type="ctrTitle"/>
          </p:nvPr>
        </p:nvSpPr>
        <p:spPr/>
        <p:txBody>
          <a:bodyPr>
            <a:normAutofit/>
          </a:bodyPr>
          <a:lstStyle/>
          <a:p>
            <a:pPr algn="ctr"/>
            <a:r>
              <a:rPr lang="en-US" sz="4800" dirty="0"/>
              <a:t>It’s easy to focus on the first prong but not the second.  However, you can lose just as easily on the second prong. </a:t>
            </a:r>
          </a:p>
        </p:txBody>
      </p:sp>
      <p:sp>
        <p:nvSpPr>
          <p:cNvPr id="6" name="Subtitle 5">
            <a:extLst>
              <a:ext uri="{FF2B5EF4-FFF2-40B4-BE49-F238E27FC236}">
                <a16:creationId xmlns:a16="http://schemas.microsoft.com/office/drawing/2014/main" id="{116FABC6-DF92-44D0-A2E6-C5973CD29E0B}"/>
              </a:ext>
            </a:extLst>
          </p:cNvPr>
          <p:cNvSpPr>
            <a:spLocks noGrp="1"/>
          </p:cNvSpPr>
          <p:nvPr>
            <p:ph type="subTitle" idx="1"/>
          </p:nvPr>
        </p:nvSpPr>
        <p:spPr/>
        <p:txBody>
          <a:bodyPr/>
          <a:lstStyle/>
          <a:p>
            <a:pPr algn="ctr"/>
            <a:r>
              <a:rPr lang="en-US" dirty="0">
                <a:latin typeface="+mj-lt"/>
              </a:rPr>
              <a:t>Make sure any evidence addresses both prongs </a:t>
            </a:r>
          </a:p>
        </p:txBody>
      </p:sp>
    </p:spTree>
    <p:extLst>
      <p:ext uri="{BB962C8B-B14F-4D97-AF65-F5344CB8AC3E}">
        <p14:creationId xmlns:p14="http://schemas.microsoft.com/office/powerpoint/2010/main" val="2733206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01216-59C6-4ED4-B02B-F9C45134EE1F}"/>
              </a:ext>
            </a:extLst>
          </p:cNvPr>
          <p:cNvSpPr>
            <a:spLocks noGrp="1"/>
          </p:cNvSpPr>
          <p:nvPr>
            <p:ph type="title"/>
          </p:nvPr>
        </p:nvSpPr>
        <p:spPr/>
        <p:txBody>
          <a:bodyPr/>
          <a:lstStyle/>
          <a:p>
            <a:pPr algn="ctr"/>
            <a:r>
              <a:rPr lang="en-US" dirty="0"/>
              <a:t>At a PPO Hearing:</a:t>
            </a:r>
          </a:p>
        </p:txBody>
      </p:sp>
      <p:sp>
        <p:nvSpPr>
          <p:cNvPr id="3" name="Content Placeholder 2">
            <a:extLst>
              <a:ext uri="{FF2B5EF4-FFF2-40B4-BE49-F238E27FC236}">
                <a16:creationId xmlns:a16="http://schemas.microsoft.com/office/drawing/2014/main" id="{82C67D67-45C3-4AFF-BD63-E1581AC47682}"/>
              </a:ext>
            </a:extLst>
          </p:cNvPr>
          <p:cNvSpPr>
            <a:spLocks noGrp="1"/>
          </p:cNvSpPr>
          <p:nvPr>
            <p:ph idx="1"/>
          </p:nvPr>
        </p:nvSpPr>
        <p:spPr/>
        <p:txBody>
          <a:bodyPr/>
          <a:lstStyle/>
          <a:p>
            <a:r>
              <a:rPr lang="en-US" sz="4000" dirty="0">
                <a:latin typeface="+mj-lt"/>
              </a:rPr>
              <a:t>Both sides can testify</a:t>
            </a:r>
          </a:p>
          <a:p>
            <a:r>
              <a:rPr lang="en-US" sz="4000" dirty="0">
                <a:latin typeface="+mj-lt"/>
              </a:rPr>
              <a:t>Both sides can call witnesses</a:t>
            </a:r>
          </a:p>
          <a:p>
            <a:r>
              <a:rPr lang="en-US" sz="4000" dirty="0">
                <a:latin typeface="+mj-lt"/>
              </a:rPr>
              <a:t>Both sides present evidence to the judge</a:t>
            </a:r>
          </a:p>
          <a:p>
            <a:endParaRPr lang="en-US" dirty="0"/>
          </a:p>
        </p:txBody>
      </p:sp>
    </p:spTree>
    <p:extLst>
      <p:ext uri="{BB962C8B-B14F-4D97-AF65-F5344CB8AC3E}">
        <p14:creationId xmlns:p14="http://schemas.microsoft.com/office/powerpoint/2010/main" val="4112645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79AAE-B2EC-408A-AF66-7F4007135384}"/>
              </a:ext>
            </a:extLst>
          </p:cNvPr>
          <p:cNvSpPr>
            <a:spLocks noGrp="1"/>
          </p:cNvSpPr>
          <p:nvPr>
            <p:ph type="title"/>
          </p:nvPr>
        </p:nvSpPr>
        <p:spPr/>
        <p:txBody>
          <a:bodyPr/>
          <a:lstStyle/>
          <a:p>
            <a:pPr algn="ctr"/>
            <a:r>
              <a:rPr lang="en-US" dirty="0"/>
              <a:t>If the Court Finds:</a:t>
            </a:r>
          </a:p>
        </p:txBody>
      </p:sp>
      <p:sp>
        <p:nvSpPr>
          <p:cNvPr id="3" name="Content Placeholder 2">
            <a:extLst>
              <a:ext uri="{FF2B5EF4-FFF2-40B4-BE49-F238E27FC236}">
                <a16:creationId xmlns:a16="http://schemas.microsoft.com/office/drawing/2014/main" id="{91DC5DEC-8F7E-43E2-A1CA-24B91CCF8D7B}"/>
              </a:ext>
            </a:extLst>
          </p:cNvPr>
          <p:cNvSpPr>
            <a:spLocks noGrp="1"/>
          </p:cNvSpPr>
          <p:nvPr>
            <p:ph idx="1"/>
          </p:nvPr>
        </p:nvSpPr>
        <p:spPr/>
        <p:txBody>
          <a:bodyPr>
            <a:normAutofit/>
          </a:bodyPr>
          <a:lstStyle/>
          <a:p>
            <a:r>
              <a:rPr lang="en-US" sz="4400" dirty="0">
                <a:latin typeface="+mj-lt"/>
              </a:rPr>
              <a:t>The Respondent committed acts that were grounds for the TPO and the acts are likely to continue to commit those acts a PPO will be issued</a:t>
            </a:r>
          </a:p>
        </p:txBody>
      </p:sp>
    </p:spTree>
    <p:extLst>
      <p:ext uri="{BB962C8B-B14F-4D97-AF65-F5344CB8AC3E}">
        <p14:creationId xmlns:p14="http://schemas.microsoft.com/office/powerpoint/2010/main" val="3187268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9989B-9B82-4FE9-B8EA-32B1ADA1D6BA}"/>
              </a:ext>
            </a:extLst>
          </p:cNvPr>
          <p:cNvSpPr>
            <a:spLocks noGrp="1"/>
          </p:cNvSpPr>
          <p:nvPr>
            <p:ph type="title"/>
          </p:nvPr>
        </p:nvSpPr>
        <p:spPr/>
        <p:txBody>
          <a:bodyPr/>
          <a:lstStyle/>
          <a:p>
            <a:r>
              <a:rPr lang="en-US" dirty="0"/>
              <a:t>Mediation &amp; Extended TPO’s </a:t>
            </a:r>
          </a:p>
        </p:txBody>
      </p:sp>
      <p:sp>
        <p:nvSpPr>
          <p:cNvPr id="3" name="Content Placeholder 2">
            <a:extLst>
              <a:ext uri="{FF2B5EF4-FFF2-40B4-BE49-F238E27FC236}">
                <a16:creationId xmlns:a16="http://schemas.microsoft.com/office/drawing/2014/main" id="{004CF394-C3AB-4FE4-A109-7244C89F93AD}"/>
              </a:ext>
            </a:extLst>
          </p:cNvPr>
          <p:cNvSpPr>
            <a:spLocks noGrp="1"/>
          </p:cNvSpPr>
          <p:nvPr>
            <p:ph idx="1"/>
          </p:nvPr>
        </p:nvSpPr>
        <p:spPr/>
        <p:txBody>
          <a:bodyPr>
            <a:normAutofit fontScale="92500" lnSpcReduction="10000"/>
          </a:bodyPr>
          <a:lstStyle/>
          <a:p>
            <a:pPr>
              <a:buFont typeface="Wingdings" panose="05000000000000000000" pitchFamily="2" charset="2"/>
              <a:buChar char="§"/>
            </a:pPr>
            <a:r>
              <a:rPr lang="en-US" sz="3200" dirty="0">
                <a:latin typeface="+mj-lt"/>
              </a:rPr>
              <a:t>What the statute allows</a:t>
            </a:r>
          </a:p>
          <a:p>
            <a:pPr>
              <a:buFont typeface="Wingdings" panose="05000000000000000000" pitchFamily="2" charset="2"/>
              <a:buChar char="§"/>
            </a:pPr>
            <a:r>
              <a:rPr lang="en-US" sz="3200" dirty="0">
                <a:latin typeface="+mj-lt"/>
              </a:rPr>
              <a:t>When its good for you</a:t>
            </a:r>
          </a:p>
          <a:p>
            <a:pPr>
              <a:buFont typeface="Wingdings" panose="05000000000000000000" pitchFamily="2" charset="2"/>
              <a:buChar char="§"/>
            </a:pPr>
            <a:r>
              <a:rPr lang="en-US" sz="3200" dirty="0">
                <a:latin typeface="+mj-lt"/>
              </a:rPr>
              <a:t>When its good for the opposing party</a:t>
            </a:r>
          </a:p>
          <a:p>
            <a:pPr>
              <a:buFont typeface="Wingdings" panose="05000000000000000000" pitchFamily="2" charset="2"/>
              <a:buChar char="§"/>
            </a:pPr>
            <a:r>
              <a:rPr lang="en-US" sz="3200" dirty="0">
                <a:latin typeface="+mj-lt"/>
              </a:rPr>
              <a:t>3 months versus 6 months versus 12 months</a:t>
            </a:r>
          </a:p>
          <a:p>
            <a:pPr>
              <a:buFont typeface="Wingdings" panose="05000000000000000000" pitchFamily="2" charset="2"/>
              <a:buChar char="§"/>
            </a:pPr>
            <a:r>
              <a:rPr lang="en-US" sz="3200" dirty="0">
                <a:latin typeface="+mj-lt"/>
              </a:rPr>
              <a:t>Postponing the inevitable? </a:t>
            </a:r>
          </a:p>
          <a:p>
            <a:pPr>
              <a:buFont typeface="Wingdings" panose="05000000000000000000" pitchFamily="2" charset="2"/>
              <a:buChar char="§"/>
            </a:pPr>
            <a:r>
              <a:rPr lang="en-US" sz="3200" dirty="0">
                <a:latin typeface="+mj-lt"/>
              </a:rPr>
              <a:t>Different courts treat the return differently</a:t>
            </a:r>
          </a:p>
        </p:txBody>
      </p:sp>
    </p:spTree>
    <p:extLst>
      <p:ext uri="{BB962C8B-B14F-4D97-AF65-F5344CB8AC3E}">
        <p14:creationId xmlns:p14="http://schemas.microsoft.com/office/powerpoint/2010/main" val="3680245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3AC7D-9DC4-4EAE-9FC9-A3A8C794A8A4}"/>
              </a:ext>
            </a:extLst>
          </p:cNvPr>
          <p:cNvSpPr>
            <a:spLocks noGrp="1"/>
          </p:cNvSpPr>
          <p:nvPr>
            <p:ph type="title"/>
          </p:nvPr>
        </p:nvSpPr>
        <p:spPr/>
        <p:txBody>
          <a:bodyPr/>
          <a:lstStyle/>
          <a:p>
            <a:r>
              <a:rPr lang="en-US" dirty="0"/>
              <a:t>Who is Attending the TPO/PPO Presentation Today?</a:t>
            </a:r>
          </a:p>
        </p:txBody>
      </p:sp>
      <p:sp>
        <p:nvSpPr>
          <p:cNvPr id="3" name="Content Placeholder 2">
            <a:extLst>
              <a:ext uri="{FF2B5EF4-FFF2-40B4-BE49-F238E27FC236}">
                <a16:creationId xmlns:a16="http://schemas.microsoft.com/office/drawing/2014/main" id="{2EB9C2D4-4FB3-4A34-81A3-77EB78829F91}"/>
              </a:ext>
            </a:extLst>
          </p:cNvPr>
          <p:cNvSpPr>
            <a:spLocks noGrp="1"/>
          </p:cNvSpPr>
          <p:nvPr>
            <p:ph idx="1"/>
          </p:nvPr>
        </p:nvSpPr>
        <p:spPr/>
        <p:txBody>
          <a:bodyPr>
            <a:normAutofit/>
          </a:bodyPr>
          <a:lstStyle/>
          <a:p>
            <a:r>
              <a:rPr lang="en-US" sz="2800" dirty="0">
                <a:latin typeface="+mj-lt"/>
              </a:rPr>
              <a:t>1) Raise your hand if you have not filed anything yet but intend to as a litigant?</a:t>
            </a:r>
          </a:p>
          <a:p>
            <a:r>
              <a:rPr lang="en-US" sz="2800" dirty="0">
                <a:latin typeface="+mj-lt"/>
              </a:rPr>
              <a:t>2) Raise your hand if you have already filed and received your TPO and need to prepare for a final hearing?</a:t>
            </a:r>
          </a:p>
          <a:p>
            <a:r>
              <a:rPr lang="en-US" sz="2800" dirty="0">
                <a:latin typeface="+mj-lt"/>
              </a:rPr>
              <a:t>4) Raise your hand if you are here to learn more about TPO/PPO’s and you are a legal professional and not a litigant?</a:t>
            </a:r>
          </a:p>
          <a:p>
            <a:endParaRPr lang="en-US" sz="3000" dirty="0">
              <a:latin typeface="+mj-lt"/>
            </a:endParaRPr>
          </a:p>
          <a:p>
            <a:endParaRPr lang="en-US" sz="3600" dirty="0">
              <a:latin typeface="+mj-lt"/>
            </a:endParaRPr>
          </a:p>
          <a:p>
            <a:endParaRPr lang="en-US" dirty="0"/>
          </a:p>
        </p:txBody>
      </p:sp>
    </p:spTree>
    <p:extLst>
      <p:ext uri="{BB962C8B-B14F-4D97-AF65-F5344CB8AC3E}">
        <p14:creationId xmlns:p14="http://schemas.microsoft.com/office/powerpoint/2010/main" val="1623122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D0E56-E460-452D-AC9D-9D6CD11AD09E}"/>
              </a:ext>
            </a:extLst>
          </p:cNvPr>
          <p:cNvSpPr>
            <a:spLocks noGrp="1"/>
          </p:cNvSpPr>
          <p:nvPr>
            <p:ph type="title"/>
          </p:nvPr>
        </p:nvSpPr>
        <p:spPr/>
        <p:txBody>
          <a:bodyPr/>
          <a:lstStyle/>
          <a:p>
            <a:r>
              <a:rPr lang="en-US" dirty="0"/>
              <a:t>What about the children?</a:t>
            </a:r>
          </a:p>
        </p:txBody>
      </p:sp>
      <p:sp>
        <p:nvSpPr>
          <p:cNvPr id="3" name="Content Placeholder 2">
            <a:extLst>
              <a:ext uri="{FF2B5EF4-FFF2-40B4-BE49-F238E27FC236}">
                <a16:creationId xmlns:a16="http://schemas.microsoft.com/office/drawing/2014/main" id="{C8D7D220-3C38-46C8-A7BE-6022F92684AA}"/>
              </a:ext>
            </a:extLst>
          </p:cNvPr>
          <p:cNvSpPr>
            <a:spLocks noGrp="1"/>
          </p:cNvSpPr>
          <p:nvPr>
            <p:ph idx="1"/>
          </p:nvPr>
        </p:nvSpPr>
        <p:spPr/>
        <p:txBody>
          <a:bodyPr/>
          <a:lstStyle/>
          <a:p>
            <a:r>
              <a:rPr lang="en-US" sz="4800" dirty="0">
                <a:latin typeface="+mj-lt"/>
              </a:rPr>
              <a:t>Care and control provisions</a:t>
            </a:r>
          </a:p>
          <a:p>
            <a:r>
              <a:rPr lang="en-US" sz="4800" dirty="0">
                <a:latin typeface="+mj-lt"/>
              </a:rPr>
              <a:t>Guardian ad </a:t>
            </a:r>
            <a:r>
              <a:rPr lang="en-US" sz="4800" dirty="0" err="1">
                <a:latin typeface="+mj-lt"/>
              </a:rPr>
              <a:t>litems</a:t>
            </a:r>
            <a:r>
              <a:rPr lang="en-US" sz="4800" dirty="0">
                <a:latin typeface="+mj-lt"/>
              </a:rPr>
              <a:t> in Denver</a:t>
            </a:r>
          </a:p>
          <a:p>
            <a:r>
              <a:rPr lang="en-US" sz="4800" dirty="0">
                <a:latin typeface="+mj-lt"/>
              </a:rPr>
              <a:t>Often not appropriate on the TPO/PPO</a:t>
            </a:r>
          </a:p>
          <a:p>
            <a:endParaRPr lang="en-US" dirty="0"/>
          </a:p>
        </p:txBody>
      </p:sp>
    </p:spTree>
    <p:extLst>
      <p:ext uri="{BB962C8B-B14F-4D97-AF65-F5344CB8AC3E}">
        <p14:creationId xmlns:p14="http://schemas.microsoft.com/office/powerpoint/2010/main" val="1463131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9205B-51DE-4D2A-BA77-B99B14C01DBC}"/>
              </a:ext>
            </a:extLst>
          </p:cNvPr>
          <p:cNvSpPr>
            <a:spLocks noGrp="1"/>
          </p:cNvSpPr>
          <p:nvPr>
            <p:ph type="title"/>
          </p:nvPr>
        </p:nvSpPr>
        <p:spPr/>
        <p:txBody>
          <a:bodyPr/>
          <a:lstStyle/>
          <a:p>
            <a:pPr algn="ctr"/>
            <a:r>
              <a:rPr lang="en-US" dirty="0"/>
              <a:t>Preparing for both Good &amp; Bad Outcomes</a:t>
            </a:r>
          </a:p>
        </p:txBody>
      </p:sp>
      <p:sp>
        <p:nvSpPr>
          <p:cNvPr id="3" name="Content Placeholder 2">
            <a:extLst>
              <a:ext uri="{FF2B5EF4-FFF2-40B4-BE49-F238E27FC236}">
                <a16:creationId xmlns:a16="http://schemas.microsoft.com/office/drawing/2014/main" id="{4DC9E905-2053-476C-BBB8-57412F38C472}"/>
              </a:ext>
            </a:extLst>
          </p:cNvPr>
          <p:cNvSpPr>
            <a:spLocks noGrp="1"/>
          </p:cNvSpPr>
          <p:nvPr>
            <p:ph idx="1"/>
          </p:nvPr>
        </p:nvSpPr>
        <p:spPr/>
        <p:txBody>
          <a:bodyPr>
            <a:normAutofit lnSpcReduction="10000"/>
          </a:bodyPr>
          <a:lstStyle/>
          <a:p>
            <a:r>
              <a:rPr lang="en-US" sz="2400" dirty="0">
                <a:latin typeface="+mj-lt"/>
              </a:rPr>
              <a:t>Right to appeal</a:t>
            </a:r>
          </a:p>
          <a:p>
            <a:r>
              <a:rPr lang="en-US" sz="2400" dirty="0">
                <a:latin typeface="+mj-lt"/>
              </a:rPr>
              <a:t>Two Year Rule</a:t>
            </a:r>
          </a:p>
          <a:p>
            <a:r>
              <a:rPr lang="en-US" sz="2400" dirty="0">
                <a:latin typeface="+mj-lt"/>
              </a:rPr>
              <a:t>What to do if the restrained party violates the TPO or PPO</a:t>
            </a:r>
          </a:p>
          <a:p>
            <a:r>
              <a:rPr lang="en-US" sz="2400" dirty="0">
                <a:latin typeface="+mj-lt"/>
              </a:rPr>
              <a:t>What if there is a domestic relations case or will be one</a:t>
            </a:r>
          </a:p>
          <a:p>
            <a:r>
              <a:rPr lang="en-US" sz="2400" dirty="0">
                <a:latin typeface="+mj-lt"/>
              </a:rPr>
              <a:t>How do I best use the TPO/PPO- Keep on Phone, in Car, Show Work/School</a:t>
            </a:r>
          </a:p>
          <a:p>
            <a:r>
              <a:rPr lang="en-US" sz="2400" dirty="0">
                <a:latin typeface="+mj-lt"/>
              </a:rPr>
              <a:t>Emergency Safety Plan</a:t>
            </a:r>
          </a:p>
        </p:txBody>
      </p:sp>
    </p:spTree>
    <p:extLst>
      <p:ext uri="{BB962C8B-B14F-4D97-AF65-F5344CB8AC3E}">
        <p14:creationId xmlns:p14="http://schemas.microsoft.com/office/powerpoint/2010/main" val="1601720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2BBC7-09F3-4681-BD7C-6340F2337195}"/>
              </a:ext>
            </a:extLst>
          </p:cNvPr>
          <p:cNvSpPr>
            <a:spLocks noGrp="1"/>
          </p:cNvSpPr>
          <p:nvPr>
            <p:ph type="title"/>
          </p:nvPr>
        </p:nvSpPr>
        <p:spPr/>
        <p:txBody>
          <a:bodyPr/>
          <a:lstStyle/>
          <a:p>
            <a:r>
              <a:rPr lang="en-US" dirty="0"/>
              <a:t>Laws for PPO’s with Guns</a:t>
            </a:r>
          </a:p>
        </p:txBody>
      </p:sp>
      <p:sp>
        <p:nvSpPr>
          <p:cNvPr id="3" name="Content Placeholder 2">
            <a:extLst>
              <a:ext uri="{FF2B5EF4-FFF2-40B4-BE49-F238E27FC236}">
                <a16:creationId xmlns:a16="http://schemas.microsoft.com/office/drawing/2014/main" id="{D5CC752F-5349-4B23-A512-ED1FF5F446BA}"/>
              </a:ext>
            </a:extLst>
          </p:cNvPr>
          <p:cNvSpPr>
            <a:spLocks noGrp="1"/>
          </p:cNvSpPr>
          <p:nvPr>
            <p:ph idx="1"/>
          </p:nvPr>
        </p:nvSpPr>
        <p:spPr/>
        <p:txBody>
          <a:bodyPr/>
          <a:lstStyle/>
          <a:p>
            <a:r>
              <a:rPr lang="en-US" dirty="0"/>
              <a:t>- Are guns at issue in your case?</a:t>
            </a:r>
          </a:p>
          <a:p>
            <a:r>
              <a:rPr lang="en-US" dirty="0"/>
              <a:t>- Make sure to identify that in your complaint and to discuss it with the judge</a:t>
            </a:r>
          </a:p>
          <a:p>
            <a:r>
              <a:rPr lang="en-US" dirty="0"/>
              <a:t>- Affidavit</a:t>
            </a:r>
          </a:p>
          <a:p>
            <a:r>
              <a:rPr lang="en-US" dirty="0"/>
              <a:t>-What happens at the return date?</a:t>
            </a:r>
          </a:p>
        </p:txBody>
      </p:sp>
    </p:spTree>
    <p:extLst>
      <p:ext uri="{BB962C8B-B14F-4D97-AF65-F5344CB8AC3E}">
        <p14:creationId xmlns:p14="http://schemas.microsoft.com/office/powerpoint/2010/main" val="2815235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C0BDA-DB15-4EDC-B8E9-F99E3101B1F0}"/>
              </a:ext>
            </a:extLst>
          </p:cNvPr>
          <p:cNvSpPr>
            <a:spLocks noGrp="1"/>
          </p:cNvSpPr>
          <p:nvPr>
            <p:ph type="ctrTitle"/>
          </p:nvPr>
        </p:nvSpPr>
        <p:spPr/>
        <p:txBody>
          <a:bodyPr/>
          <a:lstStyle/>
          <a:p>
            <a:r>
              <a:rPr lang="en-US" dirty="0"/>
              <a:t>Give yourself: grace</a:t>
            </a:r>
          </a:p>
        </p:txBody>
      </p:sp>
      <p:sp>
        <p:nvSpPr>
          <p:cNvPr id="3" name="Subtitle 2">
            <a:extLst>
              <a:ext uri="{FF2B5EF4-FFF2-40B4-BE49-F238E27FC236}">
                <a16:creationId xmlns:a16="http://schemas.microsoft.com/office/drawing/2014/main" id="{3572FEEB-BFF4-488A-8185-C1F7ADC2BF0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41133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B0DA4-4A28-46B5-99B9-28C357520A89}"/>
              </a:ext>
            </a:extLst>
          </p:cNvPr>
          <p:cNvSpPr>
            <a:spLocks noGrp="1"/>
          </p:cNvSpPr>
          <p:nvPr>
            <p:ph type="title"/>
          </p:nvPr>
        </p:nvSpPr>
        <p:spPr/>
        <p:txBody>
          <a:bodyPr>
            <a:normAutofit/>
          </a:bodyPr>
          <a:lstStyle/>
          <a:p>
            <a:pPr algn="ctr"/>
            <a:r>
              <a:rPr lang="en-US" sz="6600" dirty="0"/>
              <a:t>Questions?</a:t>
            </a:r>
          </a:p>
        </p:txBody>
      </p:sp>
      <p:sp>
        <p:nvSpPr>
          <p:cNvPr id="3" name="Content Placeholder 2">
            <a:extLst>
              <a:ext uri="{FF2B5EF4-FFF2-40B4-BE49-F238E27FC236}">
                <a16:creationId xmlns:a16="http://schemas.microsoft.com/office/drawing/2014/main" id="{B5F954C4-52DC-4CA0-B3B8-7830D402DC18}"/>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033793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16DD-5B2F-4FA2-AE38-FC76150637BF}"/>
              </a:ext>
            </a:extLst>
          </p:cNvPr>
          <p:cNvSpPr>
            <a:spLocks noGrp="1"/>
          </p:cNvSpPr>
          <p:nvPr>
            <p:ph type="title"/>
          </p:nvPr>
        </p:nvSpPr>
        <p:spPr/>
        <p:txBody>
          <a:bodyPr/>
          <a:lstStyle/>
          <a:p>
            <a:pPr algn="ctr"/>
            <a:r>
              <a:rPr lang="en-US" dirty="0"/>
              <a:t>Contact Information </a:t>
            </a:r>
          </a:p>
        </p:txBody>
      </p:sp>
      <p:sp>
        <p:nvSpPr>
          <p:cNvPr id="3" name="Content Placeholder 2">
            <a:extLst>
              <a:ext uri="{FF2B5EF4-FFF2-40B4-BE49-F238E27FC236}">
                <a16:creationId xmlns:a16="http://schemas.microsoft.com/office/drawing/2014/main" id="{5E6C8648-D6F9-4548-B3ED-ED218BE41F20}"/>
              </a:ext>
            </a:extLst>
          </p:cNvPr>
          <p:cNvSpPr>
            <a:spLocks noGrp="1"/>
          </p:cNvSpPr>
          <p:nvPr>
            <p:ph sz="half" idx="1"/>
          </p:nvPr>
        </p:nvSpPr>
        <p:spPr>
          <a:xfrm>
            <a:off x="1097279" y="2120900"/>
            <a:ext cx="9734843" cy="3748193"/>
          </a:xfrm>
        </p:spPr>
        <p:txBody>
          <a:bodyPr>
            <a:normAutofit fontScale="85000" lnSpcReduction="20000"/>
          </a:bodyPr>
          <a:lstStyle/>
          <a:p>
            <a:r>
              <a:rPr lang="en-US" dirty="0">
                <a:latin typeface="+mj-lt"/>
              </a:rPr>
              <a:t>Shelly Dill, Esq. </a:t>
            </a:r>
          </a:p>
          <a:p>
            <a:r>
              <a:rPr lang="en-US" dirty="0">
                <a:solidFill>
                  <a:schemeClr val="tx1"/>
                </a:solidFill>
                <a:latin typeface="+mj-lt"/>
              </a:rPr>
              <a:t>Senior Attorney</a:t>
            </a:r>
          </a:p>
          <a:p>
            <a:r>
              <a:rPr lang="en-US" dirty="0">
                <a:solidFill>
                  <a:schemeClr val="tx1"/>
                </a:solidFill>
                <a:latin typeface="+mj-lt"/>
              </a:rPr>
              <a:t>New Leaf Family Law</a:t>
            </a:r>
          </a:p>
          <a:p>
            <a:pPr marL="0" marR="0" indent="0" fontAlgn="base">
              <a:spcBef>
                <a:spcPts val="0"/>
              </a:spcBef>
              <a:spcAft>
                <a:spcPts val="0"/>
              </a:spcAft>
              <a:buNone/>
            </a:pPr>
            <a:r>
              <a:rPr lang="en-US" b="1" i="1" u="sng" dirty="0">
                <a:solidFill>
                  <a:schemeClr val="tx1"/>
                </a:solidFill>
                <a:effectLst/>
                <a:latin typeface="+mj-lt"/>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www.NewLeaf.Family</a:t>
            </a:r>
            <a:endParaRPr lang="en-US" b="1" i="1" u="sng" dirty="0">
              <a:solidFill>
                <a:schemeClr val="tx1"/>
              </a:solidFill>
              <a:effectLst/>
              <a:latin typeface="+mj-lt"/>
              <a:ea typeface="Times New Roman" panose="02020603050405020304" pitchFamily="18" charset="0"/>
              <a:cs typeface="Calibri" panose="020F0502020204030204" pitchFamily="34" charset="0"/>
            </a:endParaRPr>
          </a:p>
          <a:p>
            <a:pPr marL="0" marR="0" indent="0" fontAlgn="base">
              <a:spcBef>
                <a:spcPts val="0"/>
              </a:spcBef>
              <a:spcAft>
                <a:spcPts val="0"/>
              </a:spcAft>
              <a:buNone/>
            </a:pPr>
            <a:endParaRPr lang="en-US" dirty="0">
              <a:solidFill>
                <a:schemeClr val="tx1"/>
              </a:solidFill>
              <a:effectLst/>
              <a:latin typeface="+mj-lt"/>
              <a:ea typeface="Calibri" panose="020F0502020204030204" pitchFamily="34" charset="0"/>
              <a:cs typeface="Times New Roman" panose="02020603050405020304" pitchFamily="18" charset="0"/>
            </a:endParaRPr>
          </a:p>
          <a:p>
            <a:pPr marL="0" marR="0" fontAlgn="base">
              <a:spcBef>
                <a:spcPts val="0"/>
              </a:spcBef>
              <a:spcAft>
                <a:spcPts val="0"/>
              </a:spcAft>
            </a:pPr>
            <a:r>
              <a:rPr lang="en-US" dirty="0">
                <a:solidFill>
                  <a:schemeClr val="tx1"/>
                </a:solidFill>
                <a:effectLst/>
                <a:latin typeface="+mj-lt"/>
                <a:ea typeface="Times New Roman" panose="02020603050405020304" pitchFamily="18" charset="0"/>
                <a:cs typeface="Times New Roman" panose="02020603050405020304" pitchFamily="18" charset="0"/>
              </a:rPr>
              <a:t>A division of </a:t>
            </a:r>
            <a:r>
              <a:rPr lang="en-US" dirty="0" err="1">
                <a:solidFill>
                  <a:schemeClr val="tx1"/>
                </a:solidFill>
                <a:effectLst/>
                <a:latin typeface="+mj-lt"/>
                <a:ea typeface="Times New Roman" panose="02020603050405020304" pitchFamily="18" charset="0"/>
                <a:cs typeface="Times New Roman" panose="02020603050405020304" pitchFamily="18" charset="0"/>
              </a:rPr>
              <a:t>AndersonDodson</a:t>
            </a:r>
            <a:r>
              <a:rPr lang="en-US" dirty="0">
                <a:solidFill>
                  <a:schemeClr val="tx1"/>
                </a:solidFill>
                <a:effectLst/>
                <a:latin typeface="+mj-lt"/>
                <a:ea typeface="Times New Roman" panose="02020603050405020304" pitchFamily="18" charset="0"/>
                <a:cs typeface="Times New Roman" panose="02020603050405020304" pitchFamily="18" charset="0"/>
              </a:rPr>
              <a:t>, P.C.</a:t>
            </a:r>
            <a:br>
              <a:rPr lang="en-US" dirty="0">
                <a:solidFill>
                  <a:schemeClr val="tx1"/>
                </a:solidFill>
                <a:effectLst/>
                <a:latin typeface="+mj-lt"/>
                <a:ea typeface="Times New Roman" panose="02020603050405020304" pitchFamily="18" charset="0"/>
                <a:cs typeface="Times New Roman" panose="02020603050405020304" pitchFamily="18" charset="0"/>
              </a:rPr>
            </a:br>
            <a:r>
              <a:rPr lang="en-US" dirty="0">
                <a:solidFill>
                  <a:schemeClr val="tx1"/>
                </a:solidFill>
                <a:effectLst/>
                <a:latin typeface="+mj-lt"/>
                <a:ea typeface="Times New Roman" panose="02020603050405020304" pitchFamily="18" charset="0"/>
                <a:cs typeface="Times New Roman" panose="02020603050405020304" pitchFamily="18" charset="0"/>
              </a:rPr>
              <a:t>14143 Denver West Parkway </a:t>
            </a:r>
            <a:r>
              <a:rPr lang="en-US" dirty="0">
                <a:solidFill>
                  <a:schemeClr val="tx1"/>
                </a:solidFill>
                <a:effectLst/>
                <a:latin typeface="+mj-lt"/>
                <a:ea typeface="Times New Roman" panose="02020603050405020304" pitchFamily="18" charset="0"/>
                <a:cs typeface="Calibri" panose="020F0502020204030204" pitchFamily="34" charset="0"/>
              </a:rPr>
              <a:t>Suite 100-50</a:t>
            </a:r>
            <a:br>
              <a:rPr lang="en-US" dirty="0">
                <a:solidFill>
                  <a:schemeClr val="tx1"/>
                </a:solidFill>
                <a:effectLst/>
                <a:latin typeface="+mj-lt"/>
                <a:ea typeface="Times New Roman" panose="02020603050405020304" pitchFamily="18" charset="0"/>
                <a:cs typeface="Times New Roman" panose="02020603050405020304" pitchFamily="18" charset="0"/>
              </a:rPr>
            </a:br>
            <a:r>
              <a:rPr lang="en-US" dirty="0">
                <a:solidFill>
                  <a:schemeClr val="tx1"/>
                </a:solidFill>
                <a:effectLst/>
                <a:latin typeface="+mj-lt"/>
                <a:ea typeface="Times New Roman" panose="02020603050405020304" pitchFamily="18" charset="0"/>
                <a:cs typeface="Calibri" panose="020F0502020204030204" pitchFamily="34" charset="0"/>
              </a:rPr>
              <a:t>Golden, Colorado 80401</a:t>
            </a:r>
          </a:p>
          <a:p>
            <a:pPr marL="0" marR="0" fontAlgn="base">
              <a:spcBef>
                <a:spcPts val="0"/>
              </a:spcBef>
              <a:spcAft>
                <a:spcPts val="0"/>
              </a:spcAft>
            </a:pPr>
            <a:r>
              <a:rPr lang="en-US">
                <a:solidFill>
                  <a:schemeClr val="tx1"/>
                </a:solidFill>
                <a:effectLst/>
                <a:latin typeface="+mj-lt"/>
                <a:ea typeface="Times New Roman" panose="02020603050405020304" pitchFamily="18" charset="0"/>
                <a:cs typeface="Calibri" panose="020F0502020204030204" pitchFamily="34" charset="0"/>
              </a:rPr>
              <a:t>720-647-7158</a:t>
            </a:r>
            <a:br>
              <a:rPr lang="en-US" dirty="0">
                <a:solidFill>
                  <a:schemeClr val="tx1"/>
                </a:solidFill>
                <a:effectLst/>
                <a:latin typeface="+mj-lt"/>
                <a:ea typeface="Times New Roman" panose="02020603050405020304" pitchFamily="18" charset="0"/>
                <a:cs typeface="Calibri" panose="020F0502020204030204" pitchFamily="34" charset="0"/>
              </a:rPr>
            </a:br>
            <a:endParaRPr lang="en-US" dirty="0">
              <a:solidFill>
                <a:schemeClr val="tx1"/>
              </a:solidFill>
              <a:effectLst/>
              <a:latin typeface="+mj-lt"/>
              <a:ea typeface="Times New Roman" panose="02020603050405020304" pitchFamily="18" charset="0"/>
              <a:cs typeface="Calibri" panose="020F0502020204030204" pitchFamily="34" charset="0"/>
            </a:endParaRPr>
          </a:p>
          <a:p>
            <a:pPr marL="0" marR="0" indent="0" fontAlgn="base">
              <a:spcBef>
                <a:spcPts val="0"/>
              </a:spcBef>
              <a:spcAft>
                <a:spcPts val="0"/>
              </a:spcAft>
              <a:buNone/>
            </a:pPr>
            <a:r>
              <a:rPr lang="en-US" dirty="0">
                <a:solidFill>
                  <a:schemeClr val="tx1"/>
                </a:solidFill>
                <a:effectLst/>
                <a:latin typeface="+mj-lt"/>
                <a:ea typeface="Times New Roman" panose="02020603050405020304" pitchFamily="18" charset="0"/>
                <a:cs typeface="Calibri" panose="020F0502020204030204" pitchFamily="34" charset="0"/>
              </a:rPr>
              <a:t>Email sdill</a:t>
            </a:r>
            <a:r>
              <a:rPr lang="en-US" u="sng" dirty="0">
                <a:solidFill>
                  <a:schemeClr val="tx1"/>
                </a:solidFill>
                <a:effectLst/>
                <a:latin typeface="+mj-lt"/>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@andersondodson.com</a:t>
            </a:r>
            <a:br>
              <a:rPr lang="en-US" dirty="0">
                <a:solidFill>
                  <a:schemeClr val="tx1"/>
                </a:solidFill>
                <a:effectLst/>
                <a:latin typeface="+mj-lt"/>
                <a:ea typeface="Times New Roman" panose="02020603050405020304" pitchFamily="18" charset="0"/>
                <a:cs typeface="Times New Roman" panose="02020603050405020304" pitchFamily="18" charset="0"/>
              </a:rPr>
            </a:br>
            <a:endParaRPr lang="en-US" dirty="0">
              <a:solidFill>
                <a:schemeClr val="tx1"/>
              </a:solidFill>
              <a:effectLst/>
              <a:latin typeface="+mj-lt"/>
              <a:ea typeface="Calibri" panose="020F0502020204030204" pitchFamily="34" charset="0"/>
              <a:cs typeface="Times New Roman" panose="02020603050405020304" pitchFamily="18" charset="0"/>
            </a:endParaRPr>
          </a:p>
          <a:p>
            <a:r>
              <a:rPr lang="en-US" dirty="0">
                <a:solidFill>
                  <a:schemeClr val="tx1"/>
                </a:solidFill>
                <a:latin typeface="+mj-lt"/>
              </a:rPr>
              <a:t>		</a:t>
            </a:r>
            <a:r>
              <a:rPr lang="en-US" dirty="0">
                <a:latin typeface="+mj-lt"/>
              </a:rPr>
              <a:t>	</a:t>
            </a:r>
          </a:p>
        </p:txBody>
      </p:sp>
      <p:sp>
        <p:nvSpPr>
          <p:cNvPr id="4" name="Content Placeholder 3">
            <a:extLst>
              <a:ext uri="{FF2B5EF4-FFF2-40B4-BE49-F238E27FC236}">
                <a16:creationId xmlns:a16="http://schemas.microsoft.com/office/drawing/2014/main" id="{C032A746-ED24-4820-84EF-50479CE4DC28}"/>
              </a:ext>
            </a:extLst>
          </p:cNvPr>
          <p:cNvSpPr>
            <a:spLocks noGrp="1"/>
          </p:cNvSpPr>
          <p:nvPr>
            <p:ph sz="half" idx="2"/>
          </p:nvPr>
        </p:nvSpPr>
        <p:spPr/>
        <p:txBody>
          <a:bodyPr>
            <a:normAutofit fontScale="85000" lnSpcReduction="20000"/>
          </a:bodyPr>
          <a:lstStyle/>
          <a:p>
            <a:endParaRPr lang="en-US" dirty="0"/>
          </a:p>
        </p:txBody>
      </p:sp>
    </p:spTree>
    <p:extLst>
      <p:ext uri="{BB962C8B-B14F-4D97-AF65-F5344CB8AC3E}">
        <p14:creationId xmlns:p14="http://schemas.microsoft.com/office/powerpoint/2010/main" val="61312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rgbClr val="FFFFFF"/>
                </a:solidFill>
              </a:rPr>
              <a:t>All the great things are simple and many can be expressed in a single word: freedom, justice, honor, duty, mercy, hope.</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 Winston </a:t>
            </a:r>
            <a:r>
              <a:rPr lang="en-US" dirty="0" err="1">
                <a:solidFill>
                  <a:srgbClr val="FFFFFF"/>
                </a:solidFill>
              </a:rPr>
              <a:t>churchill</a:t>
            </a:r>
            <a:endParaRPr lang="en-US" dirty="0">
              <a:solidFill>
                <a:srgbClr val="FFFFFF"/>
              </a:solidFill>
            </a:endParaRPr>
          </a:p>
        </p:txBody>
      </p:sp>
    </p:spTree>
    <p:extLst>
      <p:ext uri="{BB962C8B-B14F-4D97-AF65-F5344CB8AC3E}">
        <p14:creationId xmlns:p14="http://schemas.microsoft.com/office/powerpoint/2010/main" val="191714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5E934-74CA-411E-901A-D2897232660E}"/>
              </a:ext>
            </a:extLst>
          </p:cNvPr>
          <p:cNvSpPr>
            <a:spLocks noGrp="1"/>
          </p:cNvSpPr>
          <p:nvPr>
            <p:ph type="title"/>
          </p:nvPr>
        </p:nvSpPr>
        <p:spPr/>
        <p:txBody>
          <a:bodyPr/>
          <a:lstStyle/>
          <a:p>
            <a:pPr algn="ctr"/>
            <a:r>
              <a:rPr lang="en-US" dirty="0"/>
              <a:t>What is a Temporary Protection Order or a TPO? </a:t>
            </a:r>
          </a:p>
        </p:txBody>
      </p:sp>
      <p:sp>
        <p:nvSpPr>
          <p:cNvPr id="3" name="Content Placeholder 2">
            <a:extLst>
              <a:ext uri="{FF2B5EF4-FFF2-40B4-BE49-F238E27FC236}">
                <a16:creationId xmlns:a16="http://schemas.microsoft.com/office/drawing/2014/main" id="{F6F40B70-C2AF-47C6-B44D-42D9D685849C}"/>
              </a:ext>
            </a:extLst>
          </p:cNvPr>
          <p:cNvSpPr>
            <a:spLocks noGrp="1"/>
          </p:cNvSpPr>
          <p:nvPr>
            <p:ph idx="1"/>
          </p:nvPr>
        </p:nvSpPr>
        <p:spPr/>
        <p:txBody>
          <a:bodyPr>
            <a:normAutofit fontScale="92500" lnSpcReduction="20000"/>
          </a:bodyPr>
          <a:lstStyle/>
          <a:p>
            <a:pPr>
              <a:buFont typeface="Wingdings" panose="05000000000000000000" pitchFamily="2" charset="2"/>
              <a:buChar char="q"/>
            </a:pPr>
            <a:endParaRPr lang="en-US" dirty="0">
              <a:latin typeface="+mj-lt"/>
            </a:endParaRPr>
          </a:p>
          <a:p>
            <a:pPr>
              <a:buFont typeface="Wingdings" panose="05000000000000000000" pitchFamily="2" charset="2"/>
              <a:buChar char="q"/>
            </a:pPr>
            <a:r>
              <a:rPr lang="en-US" dirty="0">
                <a:latin typeface="+mj-lt"/>
              </a:rPr>
              <a:t>What is a TPO?</a:t>
            </a:r>
          </a:p>
          <a:p>
            <a:pPr>
              <a:buFont typeface="Wingdings" panose="05000000000000000000" pitchFamily="2" charset="2"/>
              <a:buChar char="q"/>
            </a:pPr>
            <a:r>
              <a:rPr lang="en-US" dirty="0">
                <a:latin typeface="+mj-lt"/>
              </a:rPr>
              <a:t>How do I know if I need a TPO?</a:t>
            </a:r>
          </a:p>
          <a:p>
            <a:pPr>
              <a:buFont typeface="Wingdings" panose="05000000000000000000" pitchFamily="2" charset="2"/>
              <a:buChar char="q"/>
            </a:pPr>
            <a:r>
              <a:rPr lang="en-US" dirty="0">
                <a:latin typeface="+mj-lt"/>
              </a:rPr>
              <a:t>How do I file a TPO in Denver County?</a:t>
            </a:r>
          </a:p>
          <a:p>
            <a:pPr>
              <a:buFont typeface="Wingdings" panose="05000000000000000000" pitchFamily="2" charset="2"/>
              <a:buChar char="q"/>
            </a:pPr>
            <a:r>
              <a:rPr lang="en-US" dirty="0">
                <a:latin typeface="+mj-lt"/>
              </a:rPr>
              <a:t>Can I file it Pro Se (without an attorney)?</a:t>
            </a:r>
          </a:p>
          <a:p>
            <a:pPr>
              <a:buFont typeface="Wingdings" panose="05000000000000000000" pitchFamily="2" charset="2"/>
              <a:buChar char="q"/>
            </a:pPr>
            <a:r>
              <a:rPr lang="en-US" dirty="0">
                <a:latin typeface="+mj-lt"/>
              </a:rPr>
              <a:t>What is the standard I have to meet?</a:t>
            </a:r>
          </a:p>
          <a:p>
            <a:pPr>
              <a:buFont typeface="Wingdings" panose="05000000000000000000" pitchFamily="2" charset="2"/>
              <a:buChar char="q"/>
            </a:pPr>
            <a:r>
              <a:rPr lang="en-US" dirty="0">
                <a:latin typeface="+mj-lt"/>
              </a:rPr>
              <a:t>Where do I get the forms?</a:t>
            </a:r>
          </a:p>
          <a:p>
            <a:pPr>
              <a:buFont typeface="Wingdings" panose="05000000000000000000" pitchFamily="2" charset="2"/>
              <a:buChar char="q"/>
            </a:pPr>
            <a:r>
              <a:rPr lang="en-US" dirty="0">
                <a:latin typeface="+mj-lt"/>
              </a:rPr>
              <a:t>How do I fill out the forms?</a:t>
            </a:r>
          </a:p>
          <a:p>
            <a:pPr>
              <a:buFont typeface="Wingdings" panose="05000000000000000000" pitchFamily="2" charset="2"/>
              <a:buChar char="q"/>
            </a:pPr>
            <a:r>
              <a:rPr lang="en-US" dirty="0">
                <a:latin typeface="+mj-lt"/>
              </a:rPr>
              <a:t>Do I pay a fee?</a:t>
            </a:r>
          </a:p>
        </p:txBody>
      </p:sp>
    </p:spTree>
    <p:extLst>
      <p:ext uri="{BB962C8B-B14F-4D97-AF65-F5344CB8AC3E}">
        <p14:creationId xmlns:p14="http://schemas.microsoft.com/office/powerpoint/2010/main" val="2006290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896A5-6D64-616E-55CE-02D04A372C6C}"/>
              </a:ext>
            </a:extLst>
          </p:cNvPr>
          <p:cNvSpPr>
            <a:spLocks noGrp="1"/>
          </p:cNvSpPr>
          <p:nvPr>
            <p:ph type="title"/>
          </p:nvPr>
        </p:nvSpPr>
        <p:spPr/>
        <p:txBody>
          <a:bodyPr>
            <a:normAutofit fontScale="90000"/>
          </a:bodyPr>
          <a:lstStyle/>
          <a:p>
            <a:r>
              <a:rPr lang="en-US" dirty="0"/>
              <a:t>Current Denver Protection Order Information- What Does the Sitting Judge Say ?</a:t>
            </a:r>
          </a:p>
        </p:txBody>
      </p:sp>
      <p:sp>
        <p:nvSpPr>
          <p:cNvPr id="3" name="Content Placeholder 2">
            <a:extLst>
              <a:ext uri="{FF2B5EF4-FFF2-40B4-BE49-F238E27FC236}">
                <a16:creationId xmlns:a16="http://schemas.microsoft.com/office/drawing/2014/main" id="{666DC55D-95FB-DEE6-4230-5FB6EA541F81}"/>
              </a:ext>
            </a:extLst>
          </p:cNvPr>
          <p:cNvSpPr>
            <a:spLocks noGrp="1"/>
          </p:cNvSpPr>
          <p:nvPr>
            <p:ph idx="1"/>
          </p:nvPr>
        </p:nvSpPr>
        <p:spPr/>
        <p:txBody>
          <a:bodyPr>
            <a:normAutofit lnSpcReduction="10000"/>
          </a:bodyPr>
          <a:lstStyle/>
          <a:p>
            <a:pPr marL="457200" indent="-457200">
              <a:buFont typeface="+mj-lt"/>
              <a:buAutoNum type="arabicPeriod"/>
            </a:pPr>
            <a:r>
              <a:rPr lang="en-US" dirty="0"/>
              <a:t>Procedures change based on the sitting judge.  Current judge allows for anyone to appear virtually on either side and that includes witnesses and lawyers.  Microsoft teams is used by the Court.  If you have difficulty with a remote appearance please try a different server.  </a:t>
            </a:r>
          </a:p>
          <a:p>
            <a:pPr marL="457200" indent="-457200">
              <a:buFont typeface="+mj-lt"/>
              <a:buAutoNum type="arabicPeriod"/>
            </a:pPr>
            <a:r>
              <a:rPr lang="en-US" dirty="0"/>
              <a:t>Applications for protection orders are taken all day long but before 2:30 pm each day and the earlier in the day the better.  </a:t>
            </a:r>
          </a:p>
          <a:p>
            <a:pPr marL="457200" indent="-457200">
              <a:buFont typeface="+mj-lt"/>
              <a:buAutoNum type="arabicPeriod"/>
            </a:pPr>
            <a:r>
              <a:rPr lang="en-US" dirty="0"/>
              <a:t>Certain disputes and certain type of disputes do not justify filing a protection order.  It is important to make sure that the dispute that you have fits the statutory requirement.  </a:t>
            </a:r>
          </a:p>
          <a:p>
            <a:pPr marL="457200" indent="-457200">
              <a:buFont typeface="+mj-lt"/>
              <a:buAutoNum type="arabicPeriod"/>
            </a:pPr>
            <a:r>
              <a:rPr lang="en-US" dirty="0"/>
              <a:t>Filling out forms completely is preferred and the written complaint is important.  If you do not include information the complaint that information not included may not be considered at the hearing.  </a:t>
            </a:r>
          </a:p>
        </p:txBody>
      </p:sp>
    </p:spTree>
    <p:extLst>
      <p:ext uri="{BB962C8B-B14F-4D97-AF65-F5344CB8AC3E}">
        <p14:creationId xmlns:p14="http://schemas.microsoft.com/office/powerpoint/2010/main" val="2723352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7AB39-A355-4DFE-A2AE-9292093C56ED}"/>
              </a:ext>
            </a:extLst>
          </p:cNvPr>
          <p:cNvSpPr>
            <a:spLocks noGrp="1"/>
          </p:cNvSpPr>
          <p:nvPr>
            <p:ph type="title"/>
          </p:nvPr>
        </p:nvSpPr>
        <p:spPr/>
        <p:txBody>
          <a:bodyPr/>
          <a:lstStyle/>
          <a:p>
            <a:pPr algn="ctr"/>
            <a:r>
              <a:rPr lang="en-US" dirty="0"/>
              <a:t>MPO v TPO </a:t>
            </a:r>
          </a:p>
        </p:txBody>
      </p:sp>
      <p:sp>
        <p:nvSpPr>
          <p:cNvPr id="3" name="Content Placeholder 2">
            <a:extLst>
              <a:ext uri="{FF2B5EF4-FFF2-40B4-BE49-F238E27FC236}">
                <a16:creationId xmlns:a16="http://schemas.microsoft.com/office/drawing/2014/main" id="{B972C0AC-4BD6-4827-85F3-226F7641A445}"/>
              </a:ext>
            </a:extLst>
          </p:cNvPr>
          <p:cNvSpPr>
            <a:spLocks noGrp="1"/>
          </p:cNvSpPr>
          <p:nvPr>
            <p:ph idx="1"/>
          </p:nvPr>
        </p:nvSpPr>
        <p:spPr/>
        <p:txBody>
          <a:bodyPr>
            <a:normAutofit fontScale="77500" lnSpcReduction="20000"/>
          </a:bodyPr>
          <a:lstStyle/>
          <a:p>
            <a:pPr>
              <a:buFont typeface="Wingdings" panose="05000000000000000000" pitchFamily="2" charset="2"/>
              <a:buChar char="§"/>
            </a:pPr>
            <a:r>
              <a:rPr lang="en-US" sz="4000" dirty="0">
                <a:latin typeface="+mj-lt"/>
              </a:rPr>
              <a:t>What is a MPO?</a:t>
            </a:r>
          </a:p>
          <a:p>
            <a:pPr>
              <a:buFont typeface="Wingdings" panose="05000000000000000000" pitchFamily="2" charset="2"/>
              <a:buChar char="§"/>
            </a:pPr>
            <a:r>
              <a:rPr lang="en-US" sz="4000" dirty="0">
                <a:latin typeface="+mj-lt"/>
              </a:rPr>
              <a:t>What does an MPO provide and how does it work?</a:t>
            </a:r>
          </a:p>
          <a:p>
            <a:pPr>
              <a:buFont typeface="Wingdings" panose="05000000000000000000" pitchFamily="2" charset="2"/>
              <a:buChar char="§"/>
            </a:pPr>
            <a:r>
              <a:rPr lang="en-US" sz="4000" dirty="0">
                <a:latin typeface="+mj-lt"/>
              </a:rPr>
              <a:t>How is it different than a TPO?</a:t>
            </a:r>
          </a:p>
          <a:p>
            <a:pPr>
              <a:buFont typeface="Wingdings" panose="05000000000000000000" pitchFamily="2" charset="2"/>
              <a:buChar char="§"/>
            </a:pPr>
            <a:r>
              <a:rPr lang="en-US" sz="4000" dirty="0">
                <a:latin typeface="+mj-lt"/>
              </a:rPr>
              <a:t>Why do I want both?</a:t>
            </a:r>
          </a:p>
          <a:p>
            <a:pPr>
              <a:buFont typeface="Wingdings" panose="05000000000000000000" pitchFamily="2" charset="2"/>
              <a:buChar char="§"/>
            </a:pPr>
            <a:r>
              <a:rPr lang="en-US" sz="4000" dirty="0">
                <a:latin typeface="+mj-lt"/>
              </a:rPr>
              <a:t>What are the implications for a TPO/PPO when there is a criminal case?</a:t>
            </a:r>
          </a:p>
          <a:p>
            <a:pPr>
              <a:buFont typeface="Wingdings" panose="05000000000000000000" pitchFamily="2" charset="2"/>
              <a:buChar char="§"/>
            </a:pPr>
            <a:endParaRPr lang="en-US" sz="2400" dirty="0">
              <a:latin typeface="+mj-lt"/>
            </a:endParaRPr>
          </a:p>
        </p:txBody>
      </p:sp>
    </p:spTree>
    <p:extLst>
      <p:ext uri="{BB962C8B-B14F-4D97-AF65-F5344CB8AC3E}">
        <p14:creationId xmlns:p14="http://schemas.microsoft.com/office/powerpoint/2010/main" val="3551407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182D1-3378-4167-B0BA-42D5B184E0DA}"/>
              </a:ext>
            </a:extLst>
          </p:cNvPr>
          <p:cNvSpPr>
            <a:spLocks noGrp="1"/>
          </p:cNvSpPr>
          <p:nvPr>
            <p:ph type="title"/>
          </p:nvPr>
        </p:nvSpPr>
        <p:spPr/>
        <p:txBody>
          <a:bodyPr/>
          <a:lstStyle/>
          <a:p>
            <a:pPr algn="ctr"/>
            <a:r>
              <a:rPr lang="en-US" dirty="0"/>
              <a:t>TPO Process:</a:t>
            </a:r>
          </a:p>
        </p:txBody>
      </p:sp>
      <p:sp>
        <p:nvSpPr>
          <p:cNvPr id="3" name="Content Placeholder 2">
            <a:extLst>
              <a:ext uri="{FF2B5EF4-FFF2-40B4-BE49-F238E27FC236}">
                <a16:creationId xmlns:a16="http://schemas.microsoft.com/office/drawing/2014/main" id="{54DC2204-F3D0-4C47-B535-BDB9B8E1C18A}"/>
              </a:ext>
            </a:extLst>
          </p:cNvPr>
          <p:cNvSpPr>
            <a:spLocks noGrp="1"/>
          </p:cNvSpPr>
          <p:nvPr>
            <p:ph idx="1"/>
          </p:nvPr>
        </p:nvSpPr>
        <p:spPr/>
        <p:txBody>
          <a:bodyPr>
            <a:normAutofit/>
          </a:bodyPr>
          <a:lstStyle/>
          <a:p>
            <a:pPr>
              <a:buFont typeface="Wingdings" panose="05000000000000000000" pitchFamily="2" charset="2"/>
              <a:buChar char="§"/>
            </a:pPr>
            <a:r>
              <a:rPr lang="en-US" sz="4000" dirty="0">
                <a:latin typeface="+mj-lt"/>
              </a:rPr>
              <a:t>Imminent Danger Standard</a:t>
            </a:r>
          </a:p>
          <a:p>
            <a:pPr>
              <a:buFont typeface="Wingdings" panose="05000000000000000000" pitchFamily="2" charset="2"/>
              <a:buChar char="§"/>
            </a:pPr>
            <a:r>
              <a:rPr lang="en-US" sz="4000" dirty="0">
                <a:latin typeface="+mj-lt"/>
              </a:rPr>
              <a:t>Hearing before Judge by yourself</a:t>
            </a:r>
          </a:p>
          <a:p>
            <a:pPr>
              <a:buFont typeface="Wingdings" panose="05000000000000000000" pitchFamily="2" charset="2"/>
              <a:buChar char="§"/>
            </a:pPr>
            <a:r>
              <a:rPr lang="en-US" sz="4000" dirty="0">
                <a:latin typeface="+mj-lt"/>
              </a:rPr>
              <a:t>PPO scheduled 14 days later</a:t>
            </a:r>
          </a:p>
        </p:txBody>
      </p:sp>
    </p:spTree>
    <p:extLst>
      <p:ext uri="{BB962C8B-B14F-4D97-AF65-F5344CB8AC3E}">
        <p14:creationId xmlns:p14="http://schemas.microsoft.com/office/powerpoint/2010/main" val="3721163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B17BD-4FFF-4E17-89EC-42252869E48A}"/>
              </a:ext>
            </a:extLst>
          </p:cNvPr>
          <p:cNvSpPr>
            <a:spLocks noGrp="1"/>
          </p:cNvSpPr>
          <p:nvPr>
            <p:ph type="title"/>
          </p:nvPr>
        </p:nvSpPr>
        <p:spPr/>
        <p:txBody>
          <a:bodyPr/>
          <a:lstStyle/>
          <a:p>
            <a:pPr algn="ctr"/>
            <a:r>
              <a:rPr lang="en-US" dirty="0"/>
              <a:t>Effectiveness of a TPO </a:t>
            </a:r>
          </a:p>
        </p:txBody>
      </p:sp>
      <p:sp>
        <p:nvSpPr>
          <p:cNvPr id="3" name="Content Placeholder 2">
            <a:extLst>
              <a:ext uri="{FF2B5EF4-FFF2-40B4-BE49-F238E27FC236}">
                <a16:creationId xmlns:a16="http://schemas.microsoft.com/office/drawing/2014/main" id="{744CE22F-BB8D-49E2-9420-D0BE2A99E17E}"/>
              </a:ext>
            </a:extLst>
          </p:cNvPr>
          <p:cNvSpPr>
            <a:spLocks noGrp="1"/>
          </p:cNvSpPr>
          <p:nvPr>
            <p:ph idx="1"/>
          </p:nvPr>
        </p:nvSpPr>
        <p:spPr/>
        <p:txBody>
          <a:bodyPr>
            <a:normAutofit lnSpcReduction="10000"/>
          </a:bodyPr>
          <a:lstStyle/>
          <a:p>
            <a:pPr>
              <a:buFont typeface="Wingdings" panose="05000000000000000000" pitchFamily="2" charset="2"/>
              <a:buChar char="§"/>
            </a:pPr>
            <a:r>
              <a:rPr lang="en-US" sz="3600" dirty="0">
                <a:latin typeface="+mj-lt"/>
              </a:rPr>
              <a:t>A TPO is not effective until served on the other party.  </a:t>
            </a:r>
          </a:p>
          <a:p>
            <a:pPr>
              <a:buFont typeface="Wingdings" panose="05000000000000000000" pitchFamily="2" charset="2"/>
              <a:buChar char="§"/>
            </a:pPr>
            <a:r>
              <a:rPr lang="en-US" sz="3600" dirty="0">
                <a:latin typeface="+mj-lt"/>
              </a:rPr>
              <a:t>Cost of service will be waived if the court finds there is domestic abuse, sexual assault, or stalking.  </a:t>
            </a:r>
          </a:p>
          <a:p>
            <a:pPr>
              <a:buFont typeface="Wingdings" panose="05000000000000000000" pitchFamily="2" charset="2"/>
              <a:buChar char="§"/>
            </a:pPr>
            <a:r>
              <a:rPr lang="en-US" sz="3600" dirty="0">
                <a:latin typeface="+mj-lt"/>
              </a:rPr>
              <a:t>How does service work?</a:t>
            </a:r>
          </a:p>
        </p:txBody>
      </p:sp>
    </p:spTree>
    <p:extLst>
      <p:ext uri="{BB962C8B-B14F-4D97-AF65-F5344CB8AC3E}">
        <p14:creationId xmlns:p14="http://schemas.microsoft.com/office/powerpoint/2010/main" val="609092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406AE-406B-4422-A6E8-DE23123531C1}"/>
              </a:ext>
            </a:extLst>
          </p:cNvPr>
          <p:cNvSpPr>
            <a:spLocks noGrp="1"/>
          </p:cNvSpPr>
          <p:nvPr>
            <p:ph type="title"/>
          </p:nvPr>
        </p:nvSpPr>
        <p:spPr/>
        <p:txBody>
          <a:bodyPr/>
          <a:lstStyle/>
          <a:p>
            <a:pPr algn="ctr"/>
            <a:r>
              <a:rPr lang="en-US" dirty="0"/>
              <a:t>PPO Hearing 101</a:t>
            </a:r>
          </a:p>
        </p:txBody>
      </p:sp>
      <p:sp>
        <p:nvSpPr>
          <p:cNvPr id="3" name="Content Placeholder 2">
            <a:extLst>
              <a:ext uri="{FF2B5EF4-FFF2-40B4-BE49-F238E27FC236}">
                <a16:creationId xmlns:a16="http://schemas.microsoft.com/office/drawing/2014/main" id="{76CA984A-F2F0-479D-816D-15ADD843C1F0}"/>
              </a:ext>
            </a:extLst>
          </p:cNvPr>
          <p:cNvSpPr>
            <a:spLocks noGrp="1"/>
          </p:cNvSpPr>
          <p:nvPr>
            <p:ph idx="1"/>
          </p:nvPr>
        </p:nvSpPr>
        <p:spPr/>
        <p:txBody>
          <a:bodyPr>
            <a:normAutofit/>
          </a:bodyPr>
          <a:lstStyle/>
          <a:p>
            <a:pPr>
              <a:buFont typeface="Wingdings" panose="05000000000000000000" pitchFamily="2" charset="2"/>
              <a:buChar char="§"/>
            </a:pPr>
            <a:r>
              <a:rPr lang="en-US" sz="3200" dirty="0">
                <a:latin typeface="+mj-lt"/>
              </a:rPr>
              <a:t>Half the battle is showing up.</a:t>
            </a:r>
          </a:p>
          <a:p>
            <a:pPr>
              <a:buFont typeface="Wingdings" panose="05000000000000000000" pitchFamily="2" charset="2"/>
              <a:buChar char="§"/>
            </a:pPr>
            <a:r>
              <a:rPr lang="en-US" sz="3200" dirty="0">
                <a:latin typeface="+mj-lt"/>
              </a:rPr>
              <a:t>A PPO hearing will be held 14 days after the TPO is issued.  If the Petitioner does not appear, the TPO will be dismissed.  If the Respondent does not appear, a PPO will be automatically entered.   </a:t>
            </a:r>
          </a:p>
        </p:txBody>
      </p:sp>
    </p:spTree>
    <p:extLst>
      <p:ext uri="{BB962C8B-B14F-4D97-AF65-F5344CB8AC3E}">
        <p14:creationId xmlns:p14="http://schemas.microsoft.com/office/powerpoint/2010/main" val="2255759551"/>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{779C93E7-00FF-4C8D-9391-1FA42E0CAC48}tf56160789</Template>
  <TotalTime>0</TotalTime>
  <Words>1071</Words>
  <Application>Microsoft Office PowerPoint</Application>
  <PresentationFormat>Widescreen</PresentationFormat>
  <Paragraphs>114</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Bookman Old Style</vt:lpstr>
      <vt:lpstr>Calibri</vt:lpstr>
      <vt:lpstr>Franklin Gothic Book</vt:lpstr>
      <vt:lpstr>Wingdings</vt:lpstr>
      <vt:lpstr>1_RetrospectVTI</vt:lpstr>
      <vt:lpstr>How to File A TPO/PPO</vt:lpstr>
      <vt:lpstr>Who is Attending the TPO/PPO Presentation Today?</vt:lpstr>
      <vt:lpstr>All the great things are simple and many can be expressed in a single word: freedom, justice, honor, duty, mercy, hope.</vt:lpstr>
      <vt:lpstr>What is a Temporary Protection Order or a TPO? </vt:lpstr>
      <vt:lpstr>Current Denver Protection Order Information- What Does the Sitting Judge Say ?</vt:lpstr>
      <vt:lpstr>MPO v TPO </vt:lpstr>
      <vt:lpstr>TPO Process:</vt:lpstr>
      <vt:lpstr>Effectiveness of a TPO </vt:lpstr>
      <vt:lpstr>PPO Hearing 101</vt:lpstr>
      <vt:lpstr>Work Within the System:</vt:lpstr>
      <vt:lpstr>Be Prepared: Self Care</vt:lpstr>
      <vt:lpstr>Be Prepared: Time  </vt:lpstr>
      <vt:lpstr>Be Prepared: Winning</vt:lpstr>
      <vt:lpstr>2 Prongs That Must Be Proven at a PPO Hearing: </vt:lpstr>
      <vt:lpstr>What is Abuse?</vt:lpstr>
      <vt:lpstr>It’s easy to focus on the first prong but not the second.  However, you can lose just as easily on the second prong. </vt:lpstr>
      <vt:lpstr>At a PPO Hearing:</vt:lpstr>
      <vt:lpstr>If the Court Finds:</vt:lpstr>
      <vt:lpstr>Mediation &amp; Extended TPO’s </vt:lpstr>
      <vt:lpstr>What about the children?</vt:lpstr>
      <vt:lpstr>Preparing for both Good &amp; Bad Outcomes</vt:lpstr>
      <vt:lpstr>Laws for PPO’s with Guns</vt:lpstr>
      <vt:lpstr>Give yourself: grace</vt:lpstr>
      <vt:lpstr>Questions?</vt:lpstr>
      <vt:lpstr>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2020-02-12T00:00:08Z</dcterms:created>
  <dcterms:modified xsi:type="dcterms:W3CDTF">2023-10-25T06:06:17Z</dcterms:modified>
</cp:coreProperties>
</file>